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1"/>
  </p:notesMasterIdLst>
  <p:sldIdLst>
    <p:sldId id="290" r:id="rId6"/>
    <p:sldId id="294" r:id="rId7"/>
    <p:sldId id="295" r:id="rId8"/>
    <p:sldId id="300" r:id="rId9"/>
    <p:sldId id="296" r:id="rId10"/>
    <p:sldId id="297" r:id="rId11"/>
    <p:sldId id="298" r:id="rId12"/>
    <p:sldId id="299" r:id="rId13"/>
    <p:sldId id="301" r:id="rId14"/>
    <p:sldId id="302" r:id="rId15"/>
    <p:sldId id="304" r:id="rId16"/>
    <p:sldId id="303" r:id="rId17"/>
    <p:sldId id="292" r:id="rId18"/>
    <p:sldId id="305" r:id="rId19"/>
    <p:sldId id="311" r:id="rId20"/>
    <p:sldId id="306" r:id="rId21"/>
    <p:sldId id="313" r:id="rId22"/>
    <p:sldId id="312" r:id="rId23"/>
    <p:sldId id="323" r:id="rId24"/>
    <p:sldId id="324" r:id="rId25"/>
    <p:sldId id="325" r:id="rId26"/>
    <p:sldId id="308" r:id="rId27"/>
    <p:sldId id="310" r:id="rId28"/>
    <p:sldId id="316" r:id="rId29"/>
    <p:sldId id="314" r:id="rId30"/>
    <p:sldId id="315" r:id="rId31"/>
    <p:sldId id="317" r:id="rId32"/>
    <p:sldId id="318" r:id="rId33"/>
    <p:sldId id="319" r:id="rId34"/>
    <p:sldId id="320" r:id="rId35"/>
    <p:sldId id="321" r:id="rId36"/>
    <p:sldId id="326" r:id="rId37"/>
    <p:sldId id="327" r:id="rId38"/>
    <p:sldId id="328" r:id="rId39"/>
    <p:sldId id="309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FFFF"/>
    <a:srgbClr val="0996B7"/>
    <a:srgbClr val="129BAE"/>
    <a:srgbClr val="0D93B3"/>
    <a:srgbClr val="12AAAE"/>
    <a:srgbClr val="99CC00"/>
    <a:srgbClr val="3333CC"/>
    <a:srgbClr val="FF0066"/>
    <a:srgbClr val="8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5" autoAdjust="0"/>
    <p:restoredTop sz="94660"/>
  </p:normalViewPr>
  <p:slideViewPr>
    <p:cSldViewPr>
      <p:cViewPr varScale="1">
        <p:scale>
          <a:sx n="64" d="100"/>
          <a:sy n="64" d="100"/>
        </p:scale>
        <p:origin x="-9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CC44-3EA1-4703-BA3E-2FD4847F5C84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3AE41-3DC4-4FDC-972C-D7077C324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476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/>
            </a:lvl1pPr>
          </a:lstStyle>
          <a:p>
            <a:fld id="{674785E0-B3DA-4ACD-8A00-7D5796BF1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CCF45-651A-44AC-BB9F-B13A8BFE79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B70F2-55AE-4416-87C6-CD1BE97A59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98EE3-07B5-4455-BFF0-A90191FF7C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7FF1E-EC42-4505-A8F9-BD2A65E521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0CBA2-557C-4B3E-9A81-755631E684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693B7-D99B-4ED7-84F0-2F95DC404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C04E9-78E1-435C-A663-1F9D11C39D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FE71D-6932-4665-BF1F-F3D757132A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6D4A6-B8DF-441C-A84A-A8619D42A4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44FAA-1153-4717-A81A-DCBDF3D2A8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B8A9E4B7-4191-49D5-8B73-32FCB0759D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95400"/>
          </a:xfrm>
        </p:spPr>
        <p:txBody>
          <a:bodyPr/>
          <a:lstStyle/>
          <a:p>
            <a:r>
              <a:rPr lang="en-US" sz="44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PEDIATRIC ENDODONTICS</a:t>
            </a:r>
            <a:endParaRPr lang="en-US" sz="4400" b="1" dirty="0">
              <a:effectLst>
                <a:outerShdw blurRad="50800" dist="50800" dir="5400000" algn="ctr" rotWithShape="0">
                  <a:srgbClr val="FF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5410200"/>
            <a:ext cx="4648200" cy="1143000"/>
          </a:xfrm>
          <a:effectLst>
            <a:outerShdw blurRad="50800" dist="50800" dir="5400000" algn="ctr" rotWithShape="0">
              <a:srgbClr val="99CC00"/>
            </a:outerShdw>
          </a:effectLst>
        </p:spPr>
        <p:txBody>
          <a:bodyPr/>
          <a:lstStyle/>
          <a:p>
            <a:r>
              <a:rPr lang="en-US" sz="2000" b="1" dirty="0" smtClean="0">
                <a:latin typeface="Algerian" panose="04020705040A02060702" pitchFamily="82" charset="0"/>
              </a:rPr>
              <a:t>Presented by: </a:t>
            </a:r>
          </a:p>
          <a:p>
            <a:r>
              <a:rPr lang="en-US" b="1" dirty="0" smtClean="0">
                <a:latin typeface="Algerian" panose="04020705040A02060702" pitchFamily="82" charset="0"/>
              </a:rPr>
              <a:t>D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  <a:r>
              <a:rPr lang="en-US" b="1" dirty="0" smtClean="0">
                <a:latin typeface="Algerian" panose="04020705040A02060702" pitchFamily="82" charset="0"/>
              </a:rPr>
              <a:t>. Rajeev </a:t>
            </a:r>
            <a:r>
              <a:rPr lang="en-US" b="1" dirty="0">
                <a:latin typeface="Algerian" panose="04020705040A02060702" pitchFamily="82" charset="0"/>
              </a:rPr>
              <a:t>K</a:t>
            </a:r>
            <a:r>
              <a:rPr lang="en-US" b="1" dirty="0" smtClean="0">
                <a:latin typeface="Algerian" panose="04020705040A02060702" pitchFamily="82" charset="0"/>
              </a:rPr>
              <a:t>umar Singh</a:t>
            </a:r>
            <a:endParaRPr lang="en-US" b="1" dirty="0">
              <a:latin typeface="Algerian" panose="04020705040A02060702" pitchFamily="82" charset="0"/>
            </a:endParaRPr>
          </a:p>
        </p:txBody>
      </p:sp>
      <p:pic>
        <p:nvPicPr>
          <p:cNvPr id="4" name="Picture 3" descr="E:\alaa\New folder\carie-den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3429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eastondental.com/images/root-canal-absc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752600"/>
            <a:ext cx="3200400" cy="316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444" y="1417638"/>
            <a:ext cx="7545006" cy="52597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26899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r>
              <a:rPr lang="en-US" b="1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Histological zones of pulp</a:t>
            </a:r>
            <a:endParaRPr lang="en-US" b="1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124200"/>
            <a:ext cx="3429000" cy="1143000"/>
          </a:xfrm>
        </p:spPr>
        <p:txBody>
          <a:bodyPr/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(Zone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7912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403090"/>
            <a:ext cx="4026532" cy="30165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9932" y="3124200"/>
            <a:ext cx="4126868" cy="31037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441960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33447"/>
                </a:solidFill>
                <a:latin typeface="arial" panose="020B0604020202020204" pitchFamily="34" charset="0"/>
              </a:rPr>
              <a:t> </a:t>
            </a:r>
            <a:r>
              <a:rPr lang="en-US" b="1" dirty="0">
                <a:solidFill>
                  <a:srgbClr val="433447"/>
                </a:solidFill>
                <a:latin typeface="arial" panose="020B0604020202020204" pitchFamily="34" charset="0"/>
              </a:rPr>
              <a:t>Light micrograph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638800" y="2705731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33447"/>
                </a:solidFill>
                <a:latin typeface="arial" panose="020B0604020202020204" pitchFamily="34" charset="0"/>
              </a:rPr>
              <a:t>Confocal micrograph</a:t>
            </a:r>
            <a:endParaRPr lang="en-US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73732" y="26009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r>
              <a:rPr lang="en-US" b="1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Histological zones of pulp</a:t>
            </a:r>
            <a:endParaRPr lang="en-US" b="1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5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7623"/>
            <a:ext cx="5562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ODONTOBLASTS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FIBROBLASTS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UNDIFFERENTIATED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DEFENSE CELLS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9778" y="440267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r>
              <a:rPr lang="en-US" b="1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Cells of the pulp</a:t>
            </a:r>
            <a:endParaRPr lang="en-US" b="1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2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85750"/>
            <a:ext cx="7670800" cy="1314450"/>
          </a:xfrm>
          <a:effectLst>
            <a:outerShdw blurRad="50800" dist="50800" dir="5400000" algn="ctr" rotWithShape="0">
              <a:srgbClr val="C00000"/>
            </a:outerShdw>
          </a:effectLst>
        </p:spPr>
        <p:txBody>
          <a:bodyPr/>
          <a:lstStyle/>
          <a:p>
            <a:pPr>
              <a:defRPr/>
            </a:pP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FUNCTIONS OF DENTAL PULP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20700" y="12954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Inductive - </a:t>
            </a: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oral epithelial 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differentiation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into </a:t>
            </a: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dental lamina and 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enamel organ</a:t>
            </a:r>
            <a:endParaRPr lang="en-US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Formative</a:t>
            </a:r>
            <a:r>
              <a:rPr lang="en-US" b="1" dirty="0" smtClean="0">
                <a:latin typeface="Comic Sans MS" panose="030F0702030302020204" pitchFamily="66" charset="0"/>
              </a:rPr>
              <a:t> – </a:t>
            </a:r>
            <a:r>
              <a:rPr lang="en-US" sz="1800" b="1" dirty="0" smtClean="0">
                <a:latin typeface="Comic Sans MS" panose="030F0702030302020204" pitchFamily="66" charset="0"/>
              </a:rPr>
              <a:t>dentin formation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Nutritive</a:t>
            </a:r>
            <a:r>
              <a:rPr lang="en-US" b="1" dirty="0" smtClean="0">
                <a:latin typeface="Comic Sans MS" panose="030F0702030302020204" pitchFamily="66" charset="0"/>
              </a:rPr>
              <a:t> - </a:t>
            </a:r>
            <a:r>
              <a:rPr lang="en-US" sz="1800" b="1" dirty="0" smtClean="0">
                <a:latin typeface="Comic Sans MS" panose="030F0702030302020204" pitchFamily="66" charset="0"/>
              </a:rPr>
              <a:t>maintains </a:t>
            </a:r>
            <a:r>
              <a:rPr lang="en-US" sz="1800" b="1" dirty="0">
                <a:latin typeface="Comic Sans MS" panose="030F0702030302020204" pitchFamily="66" charset="0"/>
              </a:rPr>
              <a:t>the vitality of dentin </a:t>
            </a:r>
            <a:r>
              <a:rPr lang="en-US" sz="1800" b="1" dirty="0" smtClean="0">
                <a:latin typeface="Comic Sans MS" panose="030F0702030302020204" pitchFamily="66" charset="0"/>
              </a:rPr>
              <a:t>by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Comic Sans MS" panose="030F0702030302020204" pitchFamily="66" charset="0"/>
              </a:rPr>
              <a:t>                        providing </a:t>
            </a:r>
            <a:r>
              <a:rPr lang="en-US" sz="1800" b="1" dirty="0">
                <a:latin typeface="Comic Sans MS" panose="030F0702030302020204" pitchFamily="66" charset="0"/>
              </a:rPr>
              <a:t>O2 and nutrients to </a:t>
            </a:r>
            <a:r>
              <a:rPr lang="en-US" sz="1800" b="1" dirty="0" smtClean="0">
                <a:latin typeface="Comic Sans MS" panose="030F0702030302020204" pitchFamily="66" charset="0"/>
              </a:rPr>
              <a:t>the</a:t>
            </a:r>
            <a:r>
              <a:rPr lang="en-US" sz="1800" b="1" dirty="0">
                <a:latin typeface="Comic Sans MS" panose="030F0702030302020204" pitchFamily="66" charset="0"/>
              </a:rPr>
              <a:t> </a:t>
            </a:r>
            <a:r>
              <a:rPr lang="en-US" sz="1800" b="1" dirty="0" smtClean="0">
                <a:latin typeface="Comic Sans MS" panose="030F0702030302020204" pitchFamily="66" charset="0"/>
              </a:rPr>
              <a:t>odontoblasts</a:t>
            </a:r>
            <a:endParaRPr lang="en-US" sz="1800" b="1" dirty="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mic Sans MS" panose="030F0702030302020204" pitchFamily="66" charset="0"/>
              </a:rPr>
              <a:t>Defense</a:t>
            </a:r>
            <a:r>
              <a:rPr lang="en-US" b="1" dirty="0" smtClean="0">
                <a:latin typeface="Comic Sans MS" panose="030F0702030302020204" pitchFamily="66" charset="0"/>
              </a:rPr>
              <a:t> – </a:t>
            </a:r>
            <a:r>
              <a:rPr lang="en-US" sz="1800" b="1" dirty="0">
                <a:latin typeface="Comic Sans MS" panose="030F0702030302020204" pitchFamily="66" charset="0"/>
              </a:rPr>
              <a:t>responds to irritation by producing reparative</a:t>
            </a:r>
          </a:p>
          <a:p>
            <a:pPr marL="0" indent="0">
              <a:buNone/>
            </a:pPr>
            <a:r>
              <a:rPr lang="en-US" sz="1800" b="1" dirty="0" smtClean="0">
                <a:latin typeface="Comic Sans MS" panose="030F0702030302020204" pitchFamily="66" charset="0"/>
              </a:rPr>
              <a:t>                      dentin </a:t>
            </a:r>
            <a:endParaRPr lang="en-US" sz="18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Protective -</a:t>
            </a:r>
            <a:r>
              <a:rPr lang="en-US" dirty="0"/>
              <a:t> </a:t>
            </a:r>
            <a:r>
              <a:rPr lang="en-US" sz="1800" b="1" dirty="0">
                <a:latin typeface="Comic Sans MS" panose="030F0702030302020204" pitchFamily="66" charset="0"/>
              </a:rPr>
              <a:t>recognition of stimuli </a:t>
            </a:r>
            <a:r>
              <a:rPr lang="en-US" sz="1800" b="1" dirty="0" smtClean="0">
                <a:latin typeface="Comic Sans MS" panose="030F0702030302020204" pitchFamily="66" charset="0"/>
              </a:rPr>
              <a:t>like heat, cold, pressure </a:t>
            </a:r>
          </a:p>
          <a:p>
            <a:pPr marL="0" indent="0">
              <a:buNone/>
            </a:pPr>
            <a:r>
              <a:rPr lang="en-US" sz="1800" b="1" dirty="0" smtClean="0">
                <a:latin typeface="Comic Sans MS" panose="030F0702030302020204" pitchFamily="66" charset="0"/>
              </a:rPr>
              <a:t>                        chemicals way of sensory </a:t>
            </a:r>
            <a:r>
              <a:rPr lang="en-US" sz="1800" b="1" dirty="0">
                <a:latin typeface="Comic Sans MS" panose="030F0702030302020204" pitchFamily="66" charset="0"/>
              </a:rPr>
              <a:t>nerve </a:t>
            </a:r>
            <a:r>
              <a:rPr lang="en-US" sz="1800" b="1" dirty="0" smtClean="0">
                <a:latin typeface="Comic Sans MS" panose="030F0702030302020204" pitchFamily="66" charset="0"/>
              </a:rPr>
              <a:t>fibers</a:t>
            </a:r>
            <a:endParaRPr lang="en-US" sz="1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B050"/>
                  </a:outerShdw>
                </a:effectLst>
              </a:rPr>
              <a:t>Pediatric Endodontics</a:t>
            </a:r>
            <a:endParaRPr lang="en-US" sz="5400" b="1" dirty="0">
              <a:solidFill>
                <a:srgbClr val="C00000"/>
              </a:solidFill>
              <a:effectLst>
                <a:outerShdw blurRad="50800" dist="50800" dir="5400000" algn="ctr" rotWithShape="0">
                  <a:srgbClr val="00B05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978"/>
            <a:ext cx="8229600" cy="4525963"/>
          </a:xfrm>
        </p:spPr>
        <p:txBody>
          <a:bodyPr/>
          <a:lstStyle/>
          <a:p>
            <a:pPr marL="3025775" indent="-3025775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endodontics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Greek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"inside"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&amp;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odont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"tooth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713" indent="-112713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dental specialty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concerned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study and treatment of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dental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 in children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62200" y="2057400"/>
            <a:ext cx="914400" cy="0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36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3684149" y="4150173"/>
            <a:ext cx="1651454" cy="328782"/>
          </a:xfrm>
          <a:prstGeom prst="round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5457221" y="5831182"/>
            <a:ext cx="2236962" cy="40451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547043" y="4850434"/>
            <a:ext cx="1754970" cy="40451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2013408" y="5448947"/>
            <a:ext cx="1154782" cy="404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5577652" y="5081144"/>
            <a:ext cx="1996101" cy="404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5644923" y="4309071"/>
            <a:ext cx="1746032" cy="404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1814826" y="4287400"/>
            <a:ext cx="1568059" cy="404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579989" y="3367220"/>
            <a:ext cx="1997663" cy="404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400799" y="1524000"/>
            <a:ext cx="1901483" cy="404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3400" y="1524000"/>
            <a:ext cx="4724400" cy="404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38200" y="152400"/>
            <a:ext cx="767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US" sz="2800" b="1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Reaction of dental pulp to injuries/caries</a:t>
            </a:r>
            <a:endParaRPr lang="en-US" sz="2800" b="1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469672"/>
            <a:ext cx="4924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Physical/Chemical/Thermal injuries</a:t>
            </a: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1466850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Dental caries</a:t>
            </a: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>
            <a:off x="2438400" y="1917661"/>
            <a:ext cx="2283178" cy="284107"/>
          </a:xfrm>
          <a:prstGeom prst="bentConnector3">
            <a:avLst/>
          </a:prstGeom>
          <a:ln w="38100">
            <a:solidFill>
              <a:srgbClr val="FF0000">
                <a:alpha val="9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0800000" flipV="1">
            <a:off x="4721578" y="1921677"/>
            <a:ext cx="2974622" cy="288121"/>
          </a:xfrm>
          <a:prstGeom prst="bentConnector3">
            <a:avLst>
              <a:gd name="adj1" fmla="val 18880"/>
            </a:avLst>
          </a:prstGeom>
          <a:ln w="38100">
            <a:solidFill>
              <a:srgbClr val="FF0000">
                <a:alpha val="9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352800" y="2600726"/>
            <a:ext cx="2292123" cy="4045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52800" y="2534535"/>
            <a:ext cx="2327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Pulpal irritation</a:t>
            </a: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532262" y="2201767"/>
            <a:ext cx="1" cy="3866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578818" y="2968900"/>
            <a:ext cx="1" cy="386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579989" y="3285397"/>
            <a:ext cx="1997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</a:t>
            </a: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2590800" y="3984413"/>
            <a:ext cx="4038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72" idx="0"/>
          </p:cNvCxnSpPr>
          <p:nvPr/>
        </p:nvCxnSpPr>
        <p:spPr>
          <a:xfrm flipH="1">
            <a:off x="2590800" y="3984413"/>
            <a:ext cx="8056" cy="2675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620553" y="3984413"/>
            <a:ext cx="8847" cy="274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4578817" y="3791087"/>
            <a:ext cx="1" cy="1933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806771" y="4251921"/>
            <a:ext cx="1568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Reversible</a:t>
            </a: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680681" y="4258824"/>
            <a:ext cx="1737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Irreversible</a:t>
            </a: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588078" y="5026926"/>
            <a:ext cx="1988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 Necrosis</a:t>
            </a: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6629400" y="4720489"/>
            <a:ext cx="4423" cy="2995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045618" y="5391797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33400" y="4859497"/>
            <a:ext cx="1805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1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 pulp therapy</a:t>
            </a:r>
            <a:endParaRPr lang="en-US" sz="1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6" name="Straight Arrow Connector 85"/>
          <p:cNvCxnSpPr>
            <a:stCxn id="74" idx="2"/>
            <a:endCxn id="82" idx="0"/>
          </p:cNvCxnSpPr>
          <p:nvPr/>
        </p:nvCxnSpPr>
        <p:spPr>
          <a:xfrm flipH="1">
            <a:off x="2590800" y="4691915"/>
            <a:ext cx="8056" cy="6998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5490783" y="5886442"/>
            <a:ext cx="2259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1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Non-vital pulp therapy</a:t>
            </a:r>
            <a:endParaRPr lang="en-US" sz="16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H="1">
            <a:off x="6629400" y="5485659"/>
            <a:ext cx="2" cy="2773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3413988" y="4509678"/>
            <a:ext cx="2174090" cy="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3692204" y="4111218"/>
            <a:ext cx="1643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treatment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7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85800" y="3429000"/>
            <a:ext cx="1828800" cy="4045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286000" y="4648200"/>
            <a:ext cx="1097362" cy="40451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286000" y="5181600"/>
            <a:ext cx="1097362" cy="404515"/>
          </a:xfrm>
          <a:prstGeom prst="round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667022" y="3285081"/>
            <a:ext cx="1473724" cy="4045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724400" y="5105400"/>
            <a:ext cx="1411550" cy="4045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286000" y="4038600"/>
            <a:ext cx="1664747" cy="4045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US" sz="3200" b="1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PULP THERAPY IN PRIMARY TEETH</a:t>
            </a:r>
            <a:endParaRPr lang="en-US" sz="3200" b="1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1817511"/>
            <a:ext cx="2438400" cy="990600"/>
          </a:xfrm>
          <a:prstGeom prst="roundRect">
            <a:avLst/>
          </a:prstGeom>
          <a:solidFill>
            <a:srgbClr val="129B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Vital pulp therapy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1828800"/>
            <a:ext cx="2438400" cy="990600"/>
          </a:xfrm>
          <a:prstGeom prst="roundRect">
            <a:avLst/>
          </a:prstGeom>
          <a:solidFill>
            <a:srgbClr val="0996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Non-vital pulp therapy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4038600"/>
            <a:ext cx="163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 capping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648200"/>
            <a:ext cx="1066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181600"/>
            <a:ext cx="1142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Direct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105400"/>
            <a:ext cx="13805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Pulpotomy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00" y="3276600"/>
            <a:ext cx="1479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Pulpectomy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Elbow Connector 2"/>
          <p:cNvCxnSpPr>
            <a:endCxn id="10" idx="0"/>
          </p:cNvCxnSpPr>
          <p:nvPr/>
        </p:nvCxnSpPr>
        <p:spPr>
          <a:xfrm rot="16200000" flipH="1">
            <a:off x="3316926" y="3007673"/>
            <a:ext cx="2286000" cy="1909453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5400000">
            <a:off x="2362200" y="3276600"/>
            <a:ext cx="1219200" cy="3048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-Shape 45"/>
          <p:cNvSpPr/>
          <p:nvPr/>
        </p:nvSpPr>
        <p:spPr>
          <a:xfrm>
            <a:off x="2209800" y="4191000"/>
            <a:ext cx="45719" cy="704343"/>
          </a:xfrm>
          <a:prstGeom prst="corne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-Shape 46"/>
          <p:cNvSpPr/>
          <p:nvPr/>
        </p:nvSpPr>
        <p:spPr>
          <a:xfrm>
            <a:off x="2209800" y="4953000"/>
            <a:ext cx="45719" cy="499482"/>
          </a:xfrm>
          <a:prstGeom prst="corne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400800" y="2835512"/>
            <a:ext cx="0" cy="4351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85800" y="3429000"/>
            <a:ext cx="190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Protective liner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Elbow Connector 30"/>
          <p:cNvCxnSpPr>
            <a:endCxn id="28" idx="0"/>
          </p:cNvCxnSpPr>
          <p:nvPr/>
        </p:nvCxnSpPr>
        <p:spPr>
          <a:xfrm rot="5400000">
            <a:off x="1619250" y="2838450"/>
            <a:ext cx="609600" cy="57150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45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6455107" y="4216219"/>
            <a:ext cx="1643673" cy="4096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639319" y="3307157"/>
            <a:ext cx="1285481" cy="40011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744878" y="4173626"/>
            <a:ext cx="783651" cy="4045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93438" y="3323117"/>
            <a:ext cx="1523999" cy="404515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629118" y="3971368"/>
            <a:ext cx="1651414" cy="404515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715702" y="4906515"/>
            <a:ext cx="1639277" cy="40451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09601" y="3285081"/>
            <a:ext cx="1973342" cy="404515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" y="152400"/>
            <a:ext cx="906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US" sz="2800" b="1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PULP THERAPY IN YOUNG PERMANENT TEETH</a:t>
            </a:r>
            <a:endParaRPr lang="en-US" sz="2800" b="1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1817511"/>
            <a:ext cx="2438400" cy="990600"/>
          </a:xfrm>
          <a:prstGeom prst="roundRect">
            <a:avLst/>
          </a:prstGeom>
          <a:solidFill>
            <a:srgbClr val="129B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Vital pulp therapy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1828800"/>
            <a:ext cx="2438400" cy="990600"/>
          </a:xfrm>
          <a:prstGeom prst="roundRect">
            <a:avLst/>
          </a:prstGeom>
          <a:solidFill>
            <a:srgbClr val="0996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Non-vital pulp therapy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15702" y="4861056"/>
            <a:ext cx="1630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 capping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94679" y="4178821"/>
            <a:ext cx="746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RCT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1957" y="3944478"/>
            <a:ext cx="1651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Apexogenesis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48969" y="4190327"/>
            <a:ext cx="1649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Apexification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Elbow Connector 23"/>
          <p:cNvCxnSpPr/>
          <p:nvPr/>
        </p:nvCxnSpPr>
        <p:spPr>
          <a:xfrm rot="16200000" flipH="1">
            <a:off x="2613319" y="3086116"/>
            <a:ext cx="1135845" cy="5556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5400000">
            <a:off x="1756392" y="2889531"/>
            <a:ext cx="415927" cy="314130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5400000">
            <a:off x="5142950" y="2851657"/>
            <a:ext cx="450703" cy="363612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6200000" flipH="1">
            <a:off x="7014650" y="2903878"/>
            <a:ext cx="453153" cy="309252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616103" y="3297608"/>
            <a:ext cx="1461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apex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93438" y="3270672"/>
            <a:ext cx="152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Closed apex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36703" y="3698085"/>
            <a:ext cx="1" cy="41869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99426" y="3725842"/>
            <a:ext cx="1" cy="41869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-Shape 35"/>
          <p:cNvSpPr/>
          <p:nvPr/>
        </p:nvSpPr>
        <p:spPr>
          <a:xfrm>
            <a:off x="2594008" y="4225969"/>
            <a:ext cx="45719" cy="879431"/>
          </a:xfrm>
          <a:prstGeom prst="corne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749050" y="5541879"/>
            <a:ext cx="1411550" cy="40451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670771" y="5546284"/>
            <a:ext cx="1508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Pulpotomy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-Shape 39"/>
          <p:cNvSpPr/>
          <p:nvPr/>
        </p:nvSpPr>
        <p:spPr>
          <a:xfrm>
            <a:off x="2612643" y="5152681"/>
            <a:ext cx="45719" cy="609765"/>
          </a:xfrm>
          <a:prstGeom prst="corne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9600" y="3276600"/>
            <a:ext cx="190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Protective liner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3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3" y="1563511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as a treatment initiated to preserve and maintain pulp tissue in a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state</a:t>
            </a:r>
          </a:p>
          <a:p>
            <a:pPr>
              <a:buNone/>
            </a:pP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Stimulate the formation of reparative dentin to retain the tooth as a function unit</a:t>
            </a:r>
          </a:p>
          <a:p>
            <a:pPr>
              <a:buNone/>
            </a:pP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Dentin bridge formation and continuation of root development are primary goals of vital pulp therapy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36600" y="249061"/>
            <a:ext cx="767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US" sz="4400" b="1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Vital pulp therapy</a:t>
            </a:r>
            <a:endParaRPr lang="en-US" sz="4400" b="1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6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457200" y="3429000"/>
            <a:ext cx="2438400" cy="685800"/>
          </a:xfrm>
          <a:prstGeom prst="homePlat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protective liner is a thinly-applied liquid placed on the pulpal surface of a deep cavity preparation, covering exposed dentin tubules to act as a protective barrier between the restorative material or cement and the pulp.</a:t>
            </a:r>
          </a:p>
          <a:p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Used:</a:t>
            </a:r>
          </a:p>
          <a:p>
            <a:pPr>
              <a:buNone/>
            </a:pP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 hydroxide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dentin bonding agent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ionomer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cement</a:t>
            </a:r>
          </a:p>
          <a:p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r>
              <a:rPr lang="en-US" sz="3200" b="1" kern="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B050"/>
                  </a:outerShdw>
                </a:effectLst>
              </a:rPr>
              <a:t>Protective liners/base</a:t>
            </a:r>
            <a:endParaRPr lang="en-US" sz="3200" b="1" kern="0" dirty="0">
              <a:solidFill>
                <a:srgbClr val="C00000"/>
              </a:solidFill>
              <a:effectLst>
                <a:outerShdw blurRad="50800" dist="50800" dir="5400000" algn="ctr" rotWithShape="0">
                  <a:srgbClr val="00B05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ealthykisses.com/wp-content/uploads/2012/12/toot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19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9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tooth with a normal pulp, when all caries is removed for a restoration, a protective liner may be placed in the deep areas of the preparation to minimize injury to the pulp, promote pulp tissue healing, and/or minimize post-operative sensitivity.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r>
              <a:rPr lang="en-US" sz="3200" b="1" kern="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B050"/>
                  </a:outerShdw>
                </a:effectLst>
              </a:rPr>
              <a:t>Protective liners/base</a:t>
            </a:r>
            <a:endParaRPr lang="en-US" sz="3200" b="1" kern="0" dirty="0">
              <a:solidFill>
                <a:srgbClr val="C00000"/>
              </a:solidFill>
              <a:effectLst>
                <a:outerShdw blurRad="50800" dist="50800" dir="5400000" algn="ctr" rotWithShape="0">
                  <a:srgbClr val="00B050"/>
                </a:outerShdw>
              </a:effectLst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533400" y="1447800"/>
            <a:ext cx="2438400" cy="685800"/>
          </a:xfrm>
          <a:prstGeom prst="homePlat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14478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entury Gothic" pitchFamily="34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Indications: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533400" y="1752600"/>
            <a:ext cx="2438400" cy="685800"/>
          </a:xfrm>
          <a:prstGeom prst="homePlat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>
              <a:buNone/>
            </a:pP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placement of a liner in a deep area of the preparation is utilized to preserve: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tooth’s vitality 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promote pulp tissue healing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tertiary dentin formation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minimize </a:t>
            </a:r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micro leakage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r>
              <a:rPr lang="en-US" sz="3200" b="1" kern="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B050"/>
                  </a:outerShdw>
                </a:effectLst>
              </a:rPr>
              <a:t>Protective liners/base</a:t>
            </a:r>
            <a:endParaRPr lang="en-US" sz="3200" b="1" kern="0" dirty="0">
              <a:solidFill>
                <a:srgbClr val="C00000"/>
              </a:solidFill>
              <a:effectLst>
                <a:outerShdw blurRad="50800" dist="50800" dir="5400000" algn="ctr" rotWithShape="0">
                  <a:srgbClr val="00B050"/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17526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Century Gothic" pitchFamily="34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Objectives: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4191000" cy="4343399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Indirect pulp treatment is a procedure performed in a 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deep carious lesion approximating the pulp but without signs or symptoms of pulp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degeneration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90600" y="38100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r>
              <a:rPr lang="en-US" sz="3200" b="1" kern="0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00B050"/>
                  </a:outerShdw>
                </a:effectLst>
              </a:rPr>
              <a:t>Indirect Pulp Capping (IPC) </a:t>
            </a:r>
            <a:endParaRPr lang="en-US" sz="3200" b="1" kern="0" dirty="0">
              <a:solidFill>
                <a:srgbClr val="C00000"/>
              </a:solidFill>
              <a:effectLst>
                <a:outerShdw blurRad="50800" dist="50800" dir="5400000" algn="ctr" rotWithShape="0">
                  <a:srgbClr val="00B05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362200"/>
            <a:ext cx="339604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9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733" y="1524000"/>
            <a:ext cx="3505200" cy="196162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caries surrounding the pulp is left in place to avoid pulp exposure and is covered with a biocompatible material</a:t>
            </a:r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38200" y="285751"/>
            <a:ext cx="767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US" sz="4400" b="1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Indirect Pulp Capping</a:t>
            </a:r>
            <a:endParaRPr lang="en-US" sz="4400" b="1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8" name="Picture 4" descr="http://www.intelligentdental.com/wp-content/uploads/2011/10/indirect-pulp-cap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4815" y="1524000"/>
            <a:ext cx="340647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574507"/>
            <a:ext cx="3657600" cy="258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80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67162"/>
            <a:ext cx="38862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Superficial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 which is soft and leathery in consistency and dark brown in </a:t>
            </a: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 a high concentration of bacteria and collagen is irreversibly denatured </a:t>
            </a:r>
            <a:endParaRPr lang="en-IN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</a:t>
            </a:r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not remineralizable and must be removed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IN" sz="24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92200" y="287114"/>
            <a:ext cx="7670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US" b="1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Infected Vs affected dentin</a:t>
            </a:r>
            <a:endParaRPr lang="en-US" b="1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219200"/>
            <a:ext cx="8305800" cy="76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19600" y="1295400"/>
            <a:ext cx="0" cy="4953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32488" y="1878451"/>
            <a:ext cx="384951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Deeper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which is hard in consistency and light brown in colour. </a:t>
            </a:r>
            <a:endParaRPr lang="en-I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does not contain bacteria and is reversibly denatured. </a:t>
            </a:r>
            <a:endParaRPr lang="en-I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layer 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preserved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9334" y="1385595"/>
            <a:ext cx="217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Infected </a:t>
            </a:r>
            <a: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6169" y="1370731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Affected dentin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81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533400" y="1752600"/>
            <a:ext cx="2438400" cy="685800"/>
          </a:xfrm>
          <a:prstGeom prst="homePlat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21336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Indications: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0" y="685800"/>
            <a:ext cx="4114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US" sz="2800" b="1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Indirect Pulp Capping</a:t>
            </a:r>
            <a:endParaRPr lang="en-US" sz="2800" b="1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6222" y="2585156"/>
            <a:ext cx="81167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Tooth with minimal reversible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pulpitis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Signs/symptoms of tooth vitality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Deep caries, which if removed, will cause pulp exposure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9762" y="324433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5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0" y="685800"/>
            <a:ext cx="4114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US" sz="2800" b="1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Indirect Pulp Capping</a:t>
            </a:r>
            <a:endParaRPr lang="en-US" sz="2800" b="1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536222" y="1746956"/>
            <a:ext cx="3426178" cy="685800"/>
          </a:xfrm>
          <a:prstGeom prst="homePlat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35052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 indications: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6222" y="2585156"/>
            <a:ext cx="8116712" cy="290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Tooth with irreversible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pulpitis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radiographic signs/symptoms of non vitality of pulp</a:t>
            </a:r>
          </a:p>
          <a:p>
            <a:pPr marL="463550" indent="-4635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 leathery dentin in a very large area in a non restorable tooth</a:t>
            </a:r>
          </a:p>
          <a:p>
            <a:pPr marL="463550" indent="-4635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8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533400" y="1878894"/>
            <a:ext cx="2819400" cy="762000"/>
          </a:xfrm>
          <a:prstGeom prst="homePlat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0" y="685800"/>
            <a:ext cx="4114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US" sz="2800" b="1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Indirect Pulp Capping</a:t>
            </a:r>
            <a:endParaRPr lang="en-US" sz="2800" b="1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1944512"/>
            <a:ext cx="259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Font typeface="Century Gothic" pitchFamily="34" charset="0"/>
              <a:buNone/>
            </a:pPr>
            <a:r>
              <a:rPr lang="en-US" sz="2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used:</a:t>
            </a:r>
            <a:r>
              <a:rPr lang="en-US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2819400"/>
            <a:ext cx="8116712" cy="206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Calcium hydroxide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Zinc oxide eugenol (ZOE)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6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533400" y="1600200"/>
            <a:ext cx="2133600" cy="762000"/>
          </a:xfrm>
          <a:prstGeom prst="homePlat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0" y="685800"/>
            <a:ext cx="4114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US" sz="2800" b="1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Indirect Pulp Capping</a:t>
            </a:r>
            <a:endParaRPr lang="en-US" sz="2800" b="1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1714500"/>
            <a:ext cx="259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Font typeface="Century Gothic" pitchFamily="34" charset="0"/>
              <a:buNone/>
            </a:pPr>
            <a:r>
              <a:rPr lang="en-US" sz="2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Technique:</a:t>
            </a:r>
            <a:endParaRPr lang="en-US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676400" y="2914650"/>
            <a:ext cx="6173787" cy="24955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Century Gothic" pitchFamily="34" charset="0"/>
              <a:buNone/>
            </a:pPr>
            <a:endParaRPr lang="en-US" sz="2800" b="1" kern="0" dirty="0" smtClean="0"/>
          </a:p>
          <a:p>
            <a:pPr marL="0" indent="0" algn="ctr">
              <a:buNone/>
            </a:pPr>
            <a:r>
              <a:rPr lang="en-US" sz="2800" b="1" kern="0" dirty="0" smtClean="0">
                <a:solidFill>
                  <a:srgbClr val="FFFF00"/>
                </a:solidFill>
              </a:rPr>
              <a:t>Two appointment technique</a:t>
            </a:r>
          </a:p>
          <a:p>
            <a:pPr algn="ctr"/>
            <a:endParaRPr lang="en-US" sz="2800" b="1" kern="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800" b="1" kern="0" dirty="0" smtClean="0">
                <a:solidFill>
                  <a:srgbClr val="FFFF00"/>
                </a:solidFill>
              </a:rPr>
              <a:t>One appointment technique</a:t>
            </a:r>
          </a:p>
          <a:p>
            <a:pPr>
              <a:buFont typeface="Century Gothic" pitchFamily="34" charset="0"/>
              <a:buNone/>
            </a:pPr>
            <a:endParaRPr lang="en-US" kern="0" dirty="0" smtClean="0"/>
          </a:p>
          <a:p>
            <a:endParaRPr lang="en-US" kern="0" dirty="0" smtClean="0"/>
          </a:p>
          <a:p>
            <a:pPr>
              <a:buFontTx/>
              <a:buNone/>
            </a:pPr>
            <a:r>
              <a:rPr lang="en-US" kern="0" dirty="0" smtClean="0"/>
              <a:t>                                </a:t>
            </a:r>
            <a:endParaRPr lang="en-IN" kern="0" dirty="0"/>
          </a:p>
        </p:txBody>
      </p:sp>
    </p:spTree>
    <p:extLst>
      <p:ext uri="{BB962C8B-B14F-4D97-AF65-F5344CB8AC3E}">
        <p14:creationId xmlns:p14="http://schemas.microsoft.com/office/powerpoint/2010/main" xmlns="" val="9326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943600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en-US" sz="1800" b="1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     </a:t>
            </a:r>
            <a:r>
              <a:rPr lang="en-US" sz="2400" b="1" dirty="0" smtClean="0">
                <a:solidFill>
                  <a:srgbClr val="9900CC"/>
                </a:solidFill>
                <a:latin typeface="Comic Sans MS" panose="030F0702030302020204" pitchFamily="66" charset="0"/>
                <a:ea typeface="+mj-ea"/>
                <a:cs typeface="+mj-cs"/>
              </a:rPr>
              <a:t>One Appointment technique -First </a:t>
            </a:r>
            <a:r>
              <a:rPr lang="en-US" sz="2400" b="1" dirty="0">
                <a:solidFill>
                  <a:srgbClr val="9900CC"/>
                </a:solidFill>
                <a:latin typeface="Comic Sans MS" panose="030F0702030302020204" pitchFamily="66" charset="0"/>
                <a:ea typeface="+mj-ea"/>
                <a:cs typeface="+mj-cs"/>
              </a:rPr>
              <a:t>appointment</a:t>
            </a:r>
          </a:p>
          <a:p>
            <a:pPr>
              <a:spcBef>
                <a:spcPct val="0"/>
              </a:spcBef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local anesthesia and isolation with rubber </a:t>
            </a:r>
            <a:r>
              <a:rPr lang="en-US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 </a:t>
            </a:r>
            <a:r>
              <a:rPr lang="en-US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↓</a:t>
            </a:r>
            <a:endPara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cavity outline with high speed hand </a:t>
            </a:r>
            <a:r>
              <a:rPr lang="en-US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piece</a:t>
            </a:r>
            <a:endPara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↓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the superficial debris and majority of the soft necrotic </a:t>
            </a:r>
            <a:r>
              <a:rPr lang="en-US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dentin with </a:t>
            </a:r>
            <a:r>
              <a:rPr lang="en-US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speed hand piece using large round </a:t>
            </a:r>
            <a:r>
              <a:rPr lang="en-US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</a:t>
            </a:r>
            <a:endPara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↓</a:t>
            </a:r>
          </a:p>
          <a:p>
            <a:pPr>
              <a:spcBef>
                <a:spcPct val="0"/>
              </a:spcBef>
              <a:buNone/>
            </a:pPr>
            <a:r>
              <a:rPr lang="en-US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 carious dentin is removed with a sharp spoon excavator</a:t>
            </a:r>
          </a:p>
          <a:p>
            <a:pPr>
              <a:spcBef>
                <a:spcPct val="0"/>
              </a:spcBef>
              <a:buNone/>
            </a:pPr>
            <a:r>
              <a:rPr lang="en-US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↓</a:t>
            </a:r>
            <a:endPara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 the excavation as soon as the firm resistance of sound dentin is </a:t>
            </a:r>
            <a:r>
              <a:rPr lang="en-US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felt</a:t>
            </a:r>
          </a:p>
          <a:p>
            <a:pPr>
              <a:spcBef>
                <a:spcPct val="0"/>
              </a:spcBef>
              <a:buNone/>
            </a:pPr>
            <a:r>
              <a:rPr lang="en-US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↓</a:t>
            </a:r>
            <a:endPara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 flushed with saline and dried with cotton </a:t>
            </a:r>
            <a:r>
              <a:rPr lang="en-US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pellet</a:t>
            </a:r>
            <a:endPara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↓</a:t>
            </a:r>
          </a:p>
          <a:p>
            <a:pPr>
              <a:spcBef>
                <a:spcPct val="0"/>
              </a:spcBef>
              <a:buNone/>
            </a:pPr>
            <a:r>
              <a:rPr lang="en-US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is covered with </a:t>
            </a:r>
            <a:r>
              <a:rPr lang="en-US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pulp capping agent</a:t>
            </a:r>
            <a:endPara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↓</a:t>
            </a:r>
          </a:p>
          <a:p>
            <a:pPr>
              <a:spcBef>
                <a:spcPct val="0"/>
              </a:spcBef>
              <a:buNone/>
            </a:pPr>
            <a:r>
              <a:rPr lang="en-US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 of the </a:t>
            </a:r>
            <a:r>
              <a:rPr lang="en-US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 is filled with reinforced ZOE </a:t>
            </a:r>
            <a:r>
              <a:rPr lang="en-US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cement</a:t>
            </a:r>
            <a:endPara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00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1143000"/>
          </a:xfrm>
          <a:effectLst>
            <a:outerShdw blurRad="50800" dist="50800" dir="5400000" algn="ctr" rotWithShape="0">
              <a:srgbClr val="C00000"/>
            </a:outerShdw>
          </a:effectLst>
        </p:spPr>
        <p:txBody>
          <a:bodyPr/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Dental Pulp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146" name="Picture 2" descr="http://media-cache-ec0.pinimg.com/236x/a9/a0/62/a9a062808b221f5ee8bc622e8cc2ad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2479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7222" y="2367527"/>
            <a:ext cx="396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Pulp is a soft mesenchymal connective tissue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occupies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 cavity in the central part of the teeth.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8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/>
            </a:r>
            <a:br>
              <a:rPr lang="en-US" sz="2800" b="1" dirty="0" smtClean="0">
                <a:solidFill>
                  <a:srgbClr val="9900CC"/>
                </a:solidFill>
                <a:latin typeface="Comic Sans MS" panose="030F0702030302020204" pitchFamily="66" charset="0"/>
              </a:rPr>
            </a:br>
            <a:r>
              <a:rPr lang="en-US" sz="2800" b="1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Second </a:t>
            </a:r>
            <a:r>
              <a:rPr lang="en-US" sz="2800" b="1" dirty="0">
                <a:solidFill>
                  <a:srgbClr val="9900CC"/>
                </a:solidFill>
                <a:latin typeface="Comic Sans MS" panose="030F0702030302020204" pitchFamily="66" charset="0"/>
              </a:rPr>
              <a:t>appointment</a:t>
            </a:r>
            <a:r>
              <a:rPr lang="en-US" sz="2800" dirty="0">
                <a:latin typeface="Comic Sans MS" panose="030F0702030302020204" pitchFamily="66" charset="0"/>
              </a:rPr>
              <a:t> (6-8 weeks later)</a:t>
            </a: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452596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1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appointment history must be negative and temporary restoration </a:t>
            </a:r>
            <a:endPara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intact.</a:t>
            </a:r>
          </a:p>
          <a:p>
            <a:pPr>
              <a:spcBef>
                <a:spcPct val="0"/>
              </a:spcBef>
              <a:buNone/>
            </a:pP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↓</a:t>
            </a:r>
          </a:p>
          <a:p>
            <a:pPr>
              <a:spcBef>
                <a:spcPct val="0"/>
              </a:spcBef>
              <a:buNone/>
            </a:pP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a </a:t>
            </a:r>
            <a:r>
              <a:rPr lang="en-US" sz="1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radiograph </a:t>
            </a: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observe for sclerotic dentin.</a:t>
            </a:r>
          </a:p>
          <a:p>
            <a:pPr>
              <a:spcBef>
                <a:spcPct val="0"/>
              </a:spcBef>
              <a:buNone/>
            </a:pP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↓</a:t>
            </a:r>
          </a:p>
          <a:p>
            <a:pPr>
              <a:spcBef>
                <a:spcPct val="0"/>
              </a:spcBef>
              <a:buNone/>
            </a:pP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Carefully remove all temporary filling material.</a:t>
            </a:r>
          </a:p>
          <a:p>
            <a:pPr>
              <a:spcBef>
                <a:spcPct val="0"/>
              </a:spcBef>
              <a:buNone/>
            </a:pP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↓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remaining carious dentin will have become dried out, flaky and easily removed.</a:t>
            </a:r>
          </a:p>
          <a:p>
            <a:pPr>
              <a:spcBef>
                <a:spcPct val="0"/>
              </a:spcBef>
              <a:buNone/>
            </a:pP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↓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area around the potential exposure will appear whitish and may </a:t>
            </a:r>
            <a:r>
              <a:rPr lang="en-US" sz="1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soft</a:t>
            </a: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8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predentin</a:t>
            </a: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not disturb this area.</a:t>
            </a:r>
          </a:p>
          <a:p>
            <a:pPr>
              <a:spcBef>
                <a:spcPct val="0"/>
              </a:spcBef>
              <a:buNone/>
            </a:pP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↓</a:t>
            </a:r>
          </a:p>
          <a:p>
            <a:pPr>
              <a:spcBef>
                <a:spcPct val="0"/>
              </a:spcBef>
              <a:buNone/>
            </a:pP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cavity preparation is washed out and dried gently.</a:t>
            </a:r>
          </a:p>
          <a:p>
            <a:pPr>
              <a:spcBef>
                <a:spcPct val="0"/>
              </a:spcBef>
              <a:buNone/>
            </a:pP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↓</a:t>
            </a:r>
          </a:p>
          <a:p>
            <a:pPr>
              <a:spcBef>
                <a:spcPct val="0"/>
              </a:spcBef>
              <a:buNone/>
            </a:pP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the entire floor with calcium hydroxide.</a:t>
            </a:r>
          </a:p>
          <a:p>
            <a:pPr>
              <a:spcBef>
                <a:spcPct val="0"/>
              </a:spcBef>
              <a:buNone/>
            </a:pP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↓</a:t>
            </a:r>
          </a:p>
          <a:p>
            <a:pPr>
              <a:spcBef>
                <a:spcPct val="0"/>
              </a:spcBef>
              <a:buNone/>
            </a:pP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is built up with reinforced ZOE cement or GIC.</a:t>
            </a:r>
          </a:p>
          <a:p>
            <a:pPr>
              <a:spcBef>
                <a:spcPct val="0"/>
              </a:spcBef>
              <a:buNone/>
            </a:pP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↓</a:t>
            </a:r>
          </a:p>
          <a:p>
            <a:pPr>
              <a:spcBef>
                <a:spcPct val="0"/>
              </a:spcBef>
              <a:buNone/>
            </a:pPr>
            <a:r>
              <a:rPr lang="en-US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restoration </a:t>
            </a:r>
            <a:r>
              <a:rPr lang="en-US" sz="1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placed</a:t>
            </a:r>
            <a:endParaRPr lang="ar-EG" sz="18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28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pPr marL="342900" indent="-342900">
              <a:buClr>
                <a:schemeClr val="tx1"/>
              </a:buClr>
            </a:pPr>
            <a:r>
              <a:rPr lang="en-US" sz="3200" b="1" dirty="0" smtClean="0">
                <a:solidFill>
                  <a:srgbClr val="9900CC"/>
                </a:solidFill>
                <a:latin typeface="Comic Sans MS" panose="030F0702030302020204" pitchFamily="66" charset="0"/>
                <a:ea typeface="+mn-ea"/>
                <a:cs typeface="+mn-cs"/>
              </a:rPr>
              <a:t>One Appointment technique</a:t>
            </a:r>
            <a:endParaRPr lang="en-US" sz="3200" b="1" dirty="0">
              <a:solidFill>
                <a:srgbClr val="9900CC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Re‐Entry..is it necessary….?</a:t>
            </a:r>
            <a:r>
              <a:rPr lang="en-US" b="1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/>
            </a:r>
            <a:br>
              <a:rPr lang="en-US" b="1" dirty="0" smtClean="0">
                <a:solidFill>
                  <a:srgbClr val="9900CC"/>
                </a:solidFill>
                <a:latin typeface="Comic Sans MS" panose="030F0702030302020204" pitchFamily="66" charset="0"/>
              </a:rPr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not be necessary if the tooth is asymptomatic.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tooth is within 2 yrs of exfoliation, re‐entry is not needed.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depends on the experience of the clinician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clinician had left considerable amount of carious dentin, re‐entry is advised.</a:t>
            </a:r>
          </a:p>
        </p:txBody>
      </p:sp>
    </p:spTree>
    <p:extLst>
      <p:ext uri="{BB962C8B-B14F-4D97-AF65-F5344CB8AC3E}">
        <p14:creationId xmlns:p14="http://schemas.microsoft.com/office/powerpoint/2010/main" xmlns="" val="31329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endPara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indent="-339725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sealing of the involved dentin from the oral  environment.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tooth’s vitality should be preserved. </a:t>
            </a:r>
          </a:p>
          <a:p>
            <a:pPr marL="339725" indent="-339725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post-treatment signs or symptoms such as sensitivity,   pain, or swelling should be evident. </a:t>
            </a:r>
          </a:p>
          <a:p>
            <a:pPr marL="280988" indent="-280988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should be no radiographic evidence of pathologic  external or internal root resorption or other pathologic changes.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should be no harm to the succedaneous tooth.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0" y="685800"/>
            <a:ext cx="4114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US" sz="2800" b="1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Indirect Pulp Capping</a:t>
            </a:r>
            <a:endParaRPr lang="en-US" sz="2800" b="1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533400" y="1600200"/>
            <a:ext cx="2133600" cy="762000"/>
          </a:xfrm>
          <a:prstGeom prst="homePlat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1714500"/>
            <a:ext cx="259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Font typeface="Century Gothic" pitchFamily="34" charset="0"/>
              <a:buNone/>
            </a:pPr>
            <a:r>
              <a:rPr lang="en-US" sz="2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  <a:endParaRPr lang="en-US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/>
          <a:lstStyle/>
          <a:p>
            <a:pPr marL="339725" indent="-339725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Removal of carious dentin along the dentin-enamel junction (DEJ) and excavation of only the outermost infected dentin, leaving a carious mass over the pulp. </a:t>
            </a:r>
          </a:p>
          <a:p>
            <a:pPr marL="339725" indent="-339725">
              <a:spcBef>
                <a:spcPts val="0"/>
              </a:spcBef>
              <a:buFont typeface="Wingdings" pitchFamily="2" charset="2"/>
              <a:buChar char="Ø"/>
            </a:pPr>
            <a:endPara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9725" indent="-339725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 is to change the cariogenic environment in order to decrease the number of bacteria and slow or arrest the caries development.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762000"/>
            <a:ext cx="8382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US" sz="2800" b="1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Indirect Pulp Capping- step wise </a:t>
            </a:r>
          </a:p>
          <a:p>
            <a:pPr>
              <a:defRPr/>
            </a:pPr>
            <a:r>
              <a:rPr lang="en-US" sz="2800" b="1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excavation</a:t>
            </a:r>
            <a:endParaRPr lang="en-US" sz="2800" b="1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600200"/>
            <a:ext cx="1720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step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marL="339725" indent="-339725" algn="just">
              <a:buFont typeface="Wingdings" pitchFamily="2" charset="2"/>
              <a:buChar char="Ø"/>
            </a:pP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step is the removal of the remaining caries and placement of a final restoration. </a:t>
            </a:r>
          </a:p>
          <a:p>
            <a:pPr marL="339725" indent="-339725" algn="just">
              <a:buFont typeface="Wingdings" pitchFamily="2" charset="2"/>
              <a:buChar char="Ø"/>
            </a:pP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recommendation for the interval between steps is three to six months, allowing sufficient time for the formation of tertiary dentin and a definitive pulpal diagnosis. </a:t>
            </a:r>
          </a:p>
          <a:p>
            <a:pPr marL="339725" indent="-339725" algn="just">
              <a:buFont typeface="Wingdings" pitchFamily="2" charset="2"/>
              <a:buChar char="Ø"/>
            </a:pP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Critical to both steps of excavation is the  placement of a well-sealed restoration.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85800" y="1295400"/>
            <a:ext cx="2081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step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mgion.com/images/01/Smiley-says-than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6436357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35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45911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r>
              <a:rPr lang="en-US" b="1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Pulp Cavity</a:t>
            </a:r>
            <a:endParaRPr lang="en-US" b="1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itle 4"/>
          <p:cNvSpPr>
            <a:spLocks noGrp="1"/>
          </p:cNvSpPr>
          <p:nvPr>
            <p:ph idx="1"/>
          </p:nvPr>
        </p:nvSpPr>
        <p:spPr>
          <a:xfrm>
            <a:off x="609600" y="1383212"/>
            <a:ext cx="830580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entire space occupied by pulp, composed of the pulp chamber and 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</a:t>
            </a:r>
            <a:endParaRPr lang="en-US" sz="28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tudydroid.com/imageCards/09/aa/card-9775275-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50012"/>
            <a:ext cx="4101747" cy="355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45911" y="3657600"/>
            <a:ext cx="8305800" cy="15240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19600" y="3124200"/>
            <a:ext cx="0" cy="59679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565473" y="3720993"/>
            <a:ext cx="33338" cy="2057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4"/>
          <p:cNvSpPr txBox="1">
            <a:spLocks/>
          </p:cNvSpPr>
          <p:nvPr/>
        </p:nvSpPr>
        <p:spPr bwMode="auto">
          <a:xfrm>
            <a:off x="817961" y="3038429"/>
            <a:ext cx="2079713" cy="50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Font typeface="Century Gothic" pitchFamily="34" charset="0"/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ulp chamber</a:t>
            </a:r>
            <a:endParaRPr lang="en-US" sz="24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itle 4"/>
          <p:cNvSpPr txBox="1">
            <a:spLocks/>
          </p:cNvSpPr>
          <p:nvPr/>
        </p:nvSpPr>
        <p:spPr bwMode="auto">
          <a:xfrm>
            <a:off x="1127434" y="4330914"/>
            <a:ext cx="2079713" cy="50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entury Gothic" pitchFamily="34" charset="0"/>
              <a:buChar char="□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Font typeface="Century Gothic" pitchFamily="34" charset="0"/>
              <a:buNone/>
            </a:pPr>
            <a:r>
              <a:rPr lang="en-US" sz="24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 canal</a:t>
            </a:r>
            <a:endParaRPr lang="en-US" sz="24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5" name="Straight Arrow Connector 1024"/>
          <p:cNvCxnSpPr/>
          <p:nvPr/>
        </p:nvCxnSpPr>
        <p:spPr>
          <a:xfrm flipH="1" flipV="1">
            <a:off x="2833115" y="3292322"/>
            <a:ext cx="1563907" cy="201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/>
          <p:cNvCxnSpPr/>
          <p:nvPr/>
        </p:nvCxnSpPr>
        <p:spPr>
          <a:xfrm flipH="1">
            <a:off x="2743200" y="4584807"/>
            <a:ext cx="1817511" cy="0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59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248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pulp cavity is divided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into:</a:t>
            </a:r>
          </a:p>
          <a:p>
            <a:pPr marL="0" indent="0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Coronal pulp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Radicular pulp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r>
              <a:rPr lang="en-US" b="1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Dental Pulp</a:t>
            </a:r>
            <a:endParaRPr lang="en-US" b="1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266" name="Picture 2" descr="http://www.drreggieyoung.com/media/procedural_imgs/root_ca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2286000" cy="361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Brace 4"/>
          <p:cNvSpPr/>
          <p:nvPr/>
        </p:nvSpPr>
        <p:spPr>
          <a:xfrm>
            <a:off x="6172200" y="3124200"/>
            <a:ext cx="228600" cy="6096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Elbow Connector 6"/>
          <p:cNvCxnSpPr/>
          <p:nvPr/>
        </p:nvCxnSpPr>
        <p:spPr>
          <a:xfrm>
            <a:off x="3581400" y="3048000"/>
            <a:ext cx="2590800" cy="381000"/>
          </a:xfrm>
          <a:prstGeom prst="bentConnector3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>
            <a:off x="6012744" y="3810000"/>
            <a:ext cx="388056" cy="17907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/>
          <p:nvPr/>
        </p:nvCxnSpPr>
        <p:spPr>
          <a:xfrm>
            <a:off x="3719689" y="4191000"/>
            <a:ext cx="2293055" cy="514350"/>
          </a:xfrm>
          <a:prstGeom prst="bentConnector3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19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pulp occupying the pulp chamber of the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crown of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tooth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teeth,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resembles the shape of the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outer dentin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six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surfaces: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occlusal, mesial, distal,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buccal, lingual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floor.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horns are projections into the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cusp.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 constricts at the cervical region where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continues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radicular pulp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45155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r>
              <a:rPr lang="en-US" b="1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Coronal Pulp</a:t>
            </a:r>
            <a:endParaRPr lang="en-US" b="1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2286000"/>
            <a:ext cx="3105150" cy="2590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37998" y="5377934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Pulp horns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001000" y="4294201"/>
            <a:ext cx="0" cy="108373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49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pulp occupying the pulp canals of the root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anterior tooth it is single and in the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 teeth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multiple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radicular portions of the pulp is continuous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periapical tissues through apical foramen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advances the width of the radicular pulp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reduced.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r>
              <a:rPr lang="en-US" b="1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Radicular Pulp</a:t>
            </a:r>
            <a:endParaRPr lang="en-US" b="1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1752600"/>
            <a:ext cx="2895600" cy="35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28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7244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 cavity terminates at root apex as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opening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 apical foramen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Radicular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 continuous with connective tissue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periodontium through this foramen.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during development of root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r>
              <a:rPr lang="en-US" b="1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Apical Foramen</a:t>
            </a:r>
            <a:endParaRPr lang="en-US" b="1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194" name="Picture 2" descr="http://www.biomedical-engineering-online.com/content/figures/1475-925X-9-46-1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9222"/>
            <a:ext cx="3618075" cy="304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95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laterally from the radicular pulp into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periodontal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apical third of the root sheath cells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be present at the furcation region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775281"/>
            <a:ext cx="3476978" cy="242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458118"/>
            <a:ext cx="2577388" cy="481012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19289" y="31511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C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Century Gothic" pitchFamily="34" charset="0"/>
              </a:defRPr>
            </a:lvl9pPr>
          </a:lstStyle>
          <a:p>
            <a:r>
              <a:rPr lang="en-US" b="1" kern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Accessory Canals</a:t>
            </a:r>
            <a:endParaRPr lang="en-US" b="1" kern="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6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069040 (1)">
  <a:themeElements>
    <a:clrScheme name="Default Design 10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TP010069040</AuthoringAssetId>
    <AssetId xmlns="145c5697-5eb5-440b-b2f1-a8273fb59250">TS010069040</AssetId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90E504-533F-4EE2-824C-10EFD39F45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A37ECA6-2C34-4190-9DF3-B43BF98670A5}">
  <ds:schemaRefs>
    <ds:schemaRef ds:uri="http://schemas.microsoft.com/office/2006/metadata/properties"/>
    <ds:schemaRef ds:uri="145c5697-5eb5-440b-b2f1-a8273fb59250"/>
  </ds:schemaRefs>
</ds:datastoreItem>
</file>

<file path=customXml/itemProps3.xml><?xml version="1.0" encoding="utf-8"?>
<ds:datastoreItem xmlns:ds="http://schemas.openxmlformats.org/officeDocument/2006/customXml" ds:itemID="{183D4BCF-1A66-4664-91AF-F91CD8EA17D2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257C1285-D784-4804-8825-F350DC5BAD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TS010069040 (1)</Template>
  <TotalTime>1522</TotalTime>
  <Words>1042</Words>
  <Application>Microsoft Office PowerPoint</Application>
  <PresentationFormat>On-screen Show (4:3)</PresentationFormat>
  <Paragraphs>221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TS010069040 (1)</vt:lpstr>
      <vt:lpstr>PEDIATRIC ENDODONTICS</vt:lpstr>
      <vt:lpstr>Slide 2</vt:lpstr>
      <vt:lpstr>Dental Pulp</vt:lpstr>
      <vt:lpstr>Slide 4</vt:lpstr>
      <vt:lpstr>Slide 5</vt:lpstr>
      <vt:lpstr>Slide 6</vt:lpstr>
      <vt:lpstr>Slide 7</vt:lpstr>
      <vt:lpstr>Slide 8</vt:lpstr>
      <vt:lpstr>Slide 9</vt:lpstr>
      <vt:lpstr>(Zone of Weil)</vt:lpstr>
      <vt:lpstr>Slide 11</vt:lpstr>
      <vt:lpstr>Slide 12</vt:lpstr>
      <vt:lpstr>FUNCTIONS OF DENTAL PULP</vt:lpstr>
      <vt:lpstr>Pediatric Endodontics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 Second appointment (6-8 weeks later) </vt:lpstr>
      <vt:lpstr>One Appointment technique</vt:lpstr>
      <vt:lpstr>Slide 32</vt:lpstr>
      <vt:lpstr>Slide 33</vt:lpstr>
      <vt:lpstr>Slide 34</vt:lpstr>
      <vt:lpstr>Slide 35</vt:lpstr>
    </vt:vector>
  </TitlesOfParts>
  <Company>KGMU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Rajeev</dc:creator>
  <cp:lastModifiedBy>oem</cp:lastModifiedBy>
  <cp:revision>173</cp:revision>
  <dcterms:created xsi:type="dcterms:W3CDTF">2014-06-05T10:06:58Z</dcterms:created>
  <dcterms:modified xsi:type="dcterms:W3CDTF">2015-10-15T08:27:18Z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AssetType">
    <vt:lpwstr>TP</vt:lpwstr>
  </property>
  <property fmtid="{D5CDD505-2E9C-101B-9397-08002B2CF9AE}" pid="4" name="BugNumber">
    <vt:lpwstr>391709</vt:lpwstr>
  </property>
  <property fmtid="{D5CDD505-2E9C-101B-9397-08002B2CF9AE}" pid="5" name="TPInstallLocation">
    <vt:lpwstr>{Document Themes}</vt:lpwstr>
  </property>
  <property fmtid="{D5CDD505-2E9C-101B-9397-08002B2CF9AE}" pid="6" name="PrimaryImageGen">
    <vt:lpwstr>1</vt:lpwstr>
  </property>
  <property fmtid="{D5CDD505-2E9C-101B-9397-08002B2CF9AE}" pid="7" name="display_urn:schemas-microsoft-com:office:office#APAuthor">
    <vt:lpwstr>REDMOND\cynvey</vt:lpwstr>
  </property>
  <property fmtid="{D5CDD505-2E9C-101B-9397-08002B2CF9AE}" pid="8" name="APAuthor">
    <vt:lpwstr>191</vt:lpwstr>
  </property>
  <property fmtid="{D5CDD505-2E9C-101B-9397-08002B2CF9AE}" pid="9" name="Milestone">
    <vt:lpwstr>Continuous</vt:lpwstr>
  </property>
  <property fmtid="{D5CDD505-2E9C-101B-9397-08002B2CF9AE}" pid="10" name="TPAppVersion">
    <vt:lpwstr>11</vt:lpwstr>
  </property>
  <property fmtid="{D5CDD505-2E9C-101B-9397-08002B2CF9AE}" pid="11" name="TPCommandLine">
    <vt:lpwstr>{PP} {FilePath}</vt:lpwstr>
  </property>
  <property fmtid="{D5CDD505-2E9C-101B-9397-08002B2CF9AE}" pid="12" name="AssetId">
    <vt:lpwstr>TS010069040</vt:lpwstr>
  </property>
  <property fmtid="{D5CDD505-2E9C-101B-9397-08002B2CF9AE}" pid="13" name="IsSearchable">
    <vt:lpwstr>0</vt:lpwstr>
  </property>
  <property fmtid="{D5CDD505-2E9C-101B-9397-08002B2CF9AE}" pid="14" name="NumericId">
    <vt:lpwstr>-1.00000000000000</vt:lpwstr>
  </property>
  <property fmtid="{D5CDD505-2E9C-101B-9397-08002B2CF9AE}" pid="15" name="PublishTargets">
    <vt:lpwstr>OfficeOnline</vt:lpwstr>
  </property>
  <property fmtid="{D5CDD505-2E9C-101B-9397-08002B2CF9AE}" pid="16" name="TPLaunchHelpLinkType">
    <vt:lpwstr>Template</vt:lpwstr>
  </property>
  <property fmtid="{D5CDD505-2E9C-101B-9397-08002B2CF9AE}" pid="17" name="TPFriendlyName">
    <vt:lpwstr>Vertical and Horizontal design template</vt:lpwstr>
  </property>
  <property fmtid="{D5CDD505-2E9C-101B-9397-08002B2CF9AE}" pid="18" name="display_urn:schemas-microsoft-com:office:office#APEditor">
    <vt:lpwstr>REDMOND\v-luannv</vt:lpwstr>
  </property>
  <property fmtid="{D5CDD505-2E9C-101B-9397-08002B2CF9AE}" pid="19" name="APEditor">
    <vt:lpwstr>92</vt:lpwstr>
  </property>
  <property fmtid="{D5CDD505-2E9C-101B-9397-08002B2CF9AE}" pid="20" name="Provider">
    <vt:lpwstr>EY006220130</vt:lpwstr>
  </property>
  <property fmtid="{D5CDD505-2E9C-101B-9397-08002B2CF9AE}" pid="21" name="SourceTitle">
    <vt:lpwstr>Vertical and Horizontal design template</vt:lpwstr>
  </property>
  <property fmtid="{D5CDD505-2E9C-101B-9397-08002B2CF9AE}" pid="22" name="TPApplication">
    <vt:lpwstr>PowerPoint</vt:lpwstr>
  </property>
  <property fmtid="{D5CDD505-2E9C-101B-9397-08002B2CF9AE}" pid="23" name="TPLaunchHelpLink">
    <vt:lpwstr/>
  </property>
  <property fmtid="{D5CDD505-2E9C-101B-9397-08002B2CF9AE}" pid="24" name="OpenTemplate">
    <vt:lpwstr>1</vt:lpwstr>
  </property>
  <property fmtid="{D5CDD505-2E9C-101B-9397-08002B2CF9AE}" pid="25" name="UACurrentWords">
    <vt:lpwstr>0</vt:lpwstr>
  </property>
  <property fmtid="{D5CDD505-2E9C-101B-9397-08002B2CF9AE}" pid="26" name="UALocRecommendation">
    <vt:lpwstr>Localize</vt:lpwstr>
  </property>
  <property fmtid="{D5CDD505-2E9C-101B-9397-08002B2CF9AE}" pid="27" name="Applications">
    <vt:lpwstr>79;#Template 12;#182;#Office XP;#65;#Microsoft Office PowerPoint 2007;#64;#PowerPoint 2003;#184;#Office 2000;#67;#PowerPoint - Design Templt 12;#66;#PowerPoint - Design Templt 2003</vt:lpwstr>
  </property>
  <property fmtid="{D5CDD505-2E9C-101B-9397-08002B2CF9AE}" pid="28" name="TrustLevel">
    <vt:lpwstr>Microsoft Managed Content</vt:lpwstr>
  </property>
  <property fmtid="{D5CDD505-2E9C-101B-9397-08002B2CF9AE}" pid="29" name="ContentTypeId">
    <vt:lpwstr>0x0101006025706CF4CD034688BEBAE97A2E701D020200C3831ACA17D8814887A164412888521E</vt:lpwstr>
  </property>
  <property fmtid="{D5CDD505-2E9C-101B-9397-08002B2CF9AE}" pid="30" name="IsDeleted">
    <vt:lpwstr>0</vt:lpwstr>
  </property>
  <property fmtid="{D5CDD505-2E9C-101B-9397-08002B2CF9AE}" pid="31" name="ShowIn">
    <vt:lpwstr>Show everywhere</vt:lpwstr>
  </property>
  <property fmtid="{D5CDD505-2E9C-101B-9397-08002B2CF9AE}" pid="32" name="TemplateStatus">
    <vt:lpwstr>Complete</vt:lpwstr>
  </property>
  <property fmtid="{D5CDD505-2E9C-101B-9397-08002B2CF9AE}" pid="33" name="PublishStatusLookup">
    <vt:lpwstr>261003</vt:lpwstr>
  </property>
  <property fmtid="{D5CDD505-2E9C-101B-9397-08002B2CF9AE}" pid="34" name="APTrustLevel">
    <vt:lpwstr>1.00000000000000</vt:lpwstr>
  </property>
  <property fmtid="{D5CDD505-2E9C-101B-9397-08002B2CF9AE}" pid="35" name="TPClientViewer">
    <vt:lpwstr>Microsoft Office PowerPoint</vt:lpwstr>
  </property>
  <property fmtid="{D5CDD505-2E9C-101B-9397-08002B2CF9AE}" pid="36" name="TPComponent">
    <vt:lpwstr>PPTFiles</vt:lpwstr>
  </property>
  <property fmtid="{D5CDD505-2E9C-101B-9397-08002B2CF9AE}" pid="37" name="TPNamespace">
    <vt:lpwstr>POWERPNT</vt:lpwstr>
  </property>
  <property fmtid="{D5CDD505-2E9C-101B-9397-08002B2CF9AE}" pid="38" name="Content Type">
    <vt:lpwstr>OOFile</vt:lpwstr>
  </property>
  <property fmtid="{D5CDD505-2E9C-101B-9397-08002B2CF9AE}" pid="39" name="AuthoringAssetId">
    <vt:lpwstr>TP010069040</vt:lpwstr>
  </property>
  <property fmtid="{D5CDD505-2E9C-101B-9397-08002B2CF9AE}" pid="40" name="NumericAssetId">
    <vt:lpwstr/>
  </property>
  <property fmtid="{D5CDD505-2E9C-101B-9397-08002B2CF9AE}" pid="41" name="AppVer">
    <vt:lpwstr/>
  </property>
</Properties>
</file>